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6" r:id="rId6"/>
    <p:sldId id="264" r:id="rId7"/>
    <p:sldId id="265" r:id="rId8"/>
    <p:sldId id="267" r:id="rId9"/>
    <p:sldId id="261" r:id="rId10"/>
    <p:sldId id="269" r:id="rId11"/>
    <p:sldId id="263" r:id="rId12"/>
    <p:sldId id="268" r:id="rId13"/>
    <p:sldId id="270" r:id="rId14"/>
    <p:sldId id="271" r:id="rId15"/>
    <p:sldId id="272" r:id="rId16"/>
    <p:sldId id="259" r:id="rId17"/>
    <p:sldId id="260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024ADD-CB74-4662-B01D-4AA6E66A7038}" type="datetimeFigureOut">
              <a:rPr lang="ru-RU" smtClean="0"/>
              <a:pPr/>
              <a:t>07.10.2013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427481-5AD7-4571-B78A-90DE65DD53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school.xvatit.com/images/1/11/Fizr7_14_9.gi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5000636"/>
            <a:ext cx="47464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Сила упругости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3857628"/>
            <a:ext cx="60580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Силы в механике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Fizr7_14_4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21212"/>
          <a:stretch>
            <a:fillRect/>
          </a:stretch>
        </p:blipFill>
        <p:spPr>
          <a:xfrm>
            <a:off x="857224" y="1857364"/>
            <a:ext cx="7339238" cy="4143404"/>
          </a:xfrm>
        </p:spPr>
      </p:pic>
      <p:sp>
        <p:nvSpPr>
          <p:cNvPr id="4" name="Прямоугольник 3"/>
          <p:cNvSpPr/>
          <p:nvPr/>
        </p:nvSpPr>
        <p:spPr>
          <a:xfrm>
            <a:off x="245289" y="142852"/>
            <a:ext cx="86844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Причина возникновения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Силы упругости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990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0004-004-Prichiny-deformatsii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15343"/>
          <a:stretch>
            <a:fillRect/>
          </a:stretch>
        </p:blipFill>
        <p:spPr>
          <a:xfrm>
            <a:off x="428596" y="1285860"/>
            <a:ext cx="8417068" cy="5344247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86844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Причина возникновения</a:t>
            </a: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Силы упругости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1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31802" r="34766" b="38448"/>
          <a:stretch>
            <a:fillRect/>
          </a:stretch>
        </p:blipFill>
        <p:spPr>
          <a:xfrm>
            <a:off x="857224" y="1928802"/>
            <a:ext cx="7534789" cy="2571768"/>
          </a:xfrm>
        </p:spPr>
      </p:pic>
      <p:sp>
        <p:nvSpPr>
          <p:cNvPr id="6" name="Прямоугольник 5"/>
          <p:cNvSpPr/>
          <p:nvPr/>
        </p:nvSpPr>
        <p:spPr>
          <a:xfrm>
            <a:off x="246307" y="214290"/>
            <a:ext cx="88976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Примеры силы упругости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214290"/>
            <a:ext cx="38546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Закон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гука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а 33 из 1209">
            <a:hlinkClick r:id="rId2" tooltip="http://school.xvatit.com/images/1/11/Fizr7_14_9.gif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214422"/>
            <a:ext cx="6858048" cy="4902282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/>
        </p:nvCxnSpPr>
        <p:spPr>
          <a:xfrm rot="5400000">
            <a:off x="3679025" y="3821909"/>
            <a:ext cx="500066" cy="1588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249735" y="3821115"/>
            <a:ext cx="500066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Коэффициент пропорциональности </a:t>
            </a:r>
            <a:r>
              <a:rPr lang="en-US" dirty="0" smtClean="0"/>
              <a:t>k</a:t>
            </a:r>
            <a:r>
              <a:rPr lang="ru-RU" dirty="0" smtClean="0"/>
              <a:t> – коэффициент упругости. </a:t>
            </a:r>
            <a:r>
              <a:rPr lang="en-US" i="1" dirty="0" smtClean="0">
                <a:latin typeface="Bell MT" pitchFamily="18" charset="0"/>
              </a:rPr>
              <a:t>k</a:t>
            </a:r>
            <a:r>
              <a:rPr lang="ru-RU" i="1" dirty="0" smtClean="0"/>
              <a:t>=</a:t>
            </a:r>
            <a:r>
              <a:rPr lang="en-US" i="1" dirty="0" smtClean="0">
                <a:latin typeface="Bell MT" pitchFamily="18" charset="0"/>
              </a:rPr>
              <a:t>F/</a:t>
            </a:r>
            <a:r>
              <a:rPr lang="el-GR" i="1" dirty="0" smtClean="0">
                <a:latin typeface="Calibri"/>
                <a:cs typeface="Calibri"/>
              </a:rPr>
              <a:t>Δ</a:t>
            </a:r>
            <a:r>
              <a:rPr lang="en-US" i="1" dirty="0" smtClean="0">
                <a:latin typeface="Bell MT" pitchFamily="18" charset="0"/>
                <a:cs typeface="Calibri"/>
              </a:rPr>
              <a:t>l </a:t>
            </a:r>
            <a:r>
              <a:rPr lang="ru-RU" i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Единица измерения – Н/м.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Закону Гука подчиняются стержни из стали, чугуна и других твердых упругих тел.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Закон Гука выполняется только при малых деформациях.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42852"/>
            <a:ext cx="62324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Проанализируем 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Закон </a:t>
            </a:r>
            <a:r>
              <a:rPr lang="ru-RU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гука</a:t>
            </a: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 закон Гука в стихах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О законе Гука</a:t>
            </a:r>
          </a:p>
          <a:p>
            <a:r>
              <a:rPr lang="ru-RU" dirty="0" smtClean="0"/>
              <a:t>Для каждой ситуации</a:t>
            </a:r>
          </a:p>
          <a:p>
            <a:r>
              <a:rPr lang="ru-RU" dirty="0" smtClean="0"/>
              <a:t>В упругой деформации</a:t>
            </a:r>
          </a:p>
          <a:p>
            <a:r>
              <a:rPr lang="ru-RU" dirty="0" smtClean="0"/>
              <a:t>Закон везде один:</a:t>
            </a:r>
          </a:p>
          <a:p>
            <a:r>
              <a:rPr lang="ru-RU" dirty="0" smtClean="0"/>
              <a:t>Все силы, как и водится,</a:t>
            </a:r>
          </a:p>
          <a:p>
            <a:r>
              <a:rPr lang="ru-RU" dirty="0" smtClean="0"/>
              <a:t>В пропорции находятся</a:t>
            </a:r>
          </a:p>
          <a:p>
            <a:r>
              <a:rPr lang="ru-RU" dirty="0" smtClean="0"/>
              <a:t>К увеличенью длин.</a:t>
            </a:r>
          </a:p>
          <a:p>
            <a:r>
              <a:rPr lang="ru-RU" dirty="0" smtClean="0"/>
              <a:t>А если при решении</a:t>
            </a:r>
          </a:p>
          <a:p>
            <a:r>
              <a:rPr lang="ru-RU" dirty="0" smtClean="0"/>
              <a:t>У длин есть уменьшение </a:t>
            </a:r>
          </a:p>
          <a:p>
            <a:r>
              <a:rPr lang="ru-RU" dirty="0" smtClean="0"/>
              <a:t>Закон и тут закон:</a:t>
            </a:r>
          </a:p>
          <a:p>
            <a:r>
              <a:rPr lang="ru-RU" dirty="0" smtClean="0"/>
              <a:t>Пропорции упрямые</a:t>
            </a:r>
          </a:p>
          <a:p>
            <a:r>
              <a:rPr lang="ru-RU" dirty="0" smtClean="0"/>
              <a:t>Прямые (те же самые)</a:t>
            </a:r>
          </a:p>
          <a:p>
            <a:r>
              <a:rPr lang="ru-RU" dirty="0" smtClean="0"/>
              <a:t>Но знак у сил сменён.</a:t>
            </a:r>
          </a:p>
          <a:p>
            <a:r>
              <a:rPr lang="ru-RU" dirty="0" smtClean="0"/>
              <a:t>Ну что это за мука:</a:t>
            </a:r>
          </a:p>
          <a:p>
            <a:r>
              <a:rPr lang="ru-RU" dirty="0" smtClean="0"/>
              <a:t>Закон запомнить Гука!</a:t>
            </a:r>
          </a:p>
          <a:p>
            <a:r>
              <a:rPr lang="ru-RU" dirty="0" smtClean="0"/>
              <a:t>Но мы пойдём на риск:</a:t>
            </a:r>
          </a:p>
          <a:p>
            <a:r>
              <a:rPr lang="ru-RU" dirty="0" smtClean="0"/>
              <a:t>Напишем слева силу,</a:t>
            </a:r>
          </a:p>
          <a:p>
            <a:r>
              <a:rPr lang="ru-RU" dirty="0" smtClean="0"/>
              <a:t>А справа, чтобы было</a:t>
            </a:r>
          </a:p>
          <a:p>
            <a:r>
              <a:rPr lang="ru-RU" dirty="0" smtClean="0"/>
              <a:t>Знак «минус», «</a:t>
            </a:r>
            <a:r>
              <a:rPr lang="en-US" dirty="0" smtClean="0"/>
              <a:t>k</a:t>
            </a:r>
            <a:r>
              <a:rPr lang="ru-RU" dirty="0" smtClean="0"/>
              <a:t>» и «</a:t>
            </a:r>
            <a:r>
              <a:rPr lang="en-US" dirty="0" smtClean="0"/>
              <a:t>x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638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000636"/>
            <a:ext cx="2324100" cy="714375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1171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1" descr="146782-004-1CD38EA0.gif"/>
          <p:cNvPicPr>
            <a:picLocks noChangeAspect="1"/>
          </p:cNvPicPr>
          <p:nvPr/>
        </p:nvPicPr>
        <p:blipFill>
          <a:blip r:embed="rId3"/>
          <a:srcRect t="6875" r="38750" b="8750"/>
          <a:stretch>
            <a:fillRect/>
          </a:stretch>
        </p:blipFill>
        <p:spPr>
          <a:xfrm>
            <a:off x="5286380" y="1571612"/>
            <a:ext cx="2333628" cy="321471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38375" y="1939925"/>
            <a:ext cx="4667250" cy="3495675"/>
          </a:xfrm>
        </p:spPr>
      </p:pic>
      <p:sp>
        <p:nvSpPr>
          <p:cNvPr id="4" name="Прямоугольник 3"/>
          <p:cNvSpPr/>
          <p:nvPr/>
        </p:nvSpPr>
        <p:spPr>
          <a:xfrm>
            <a:off x="500034" y="142852"/>
            <a:ext cx="8137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Примеры из профессии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9370fefee66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674822" y="1219200"/>
            <a:ext cx="3794355" cy="4937125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ru-RU" dirty="0" smtClean="0"/>
              <a:t>На рисунке представлен график зависимости силы упругости пружины от величины ее деформации. Жесткость этой пружины равна</a:t>
            </a:r>
          </a:p>
          <a:p>
            <a:pPr hangingPunct="0"/>
            <a:r>
              <a:rPr lang="ru-RU" dirty="0" smtClean="0"/>
              <a:t>1) 0,01 Н/м</a:t>
            </a:r>
          </a:p>
          <a:p>
            <a:pPr hangingPunct="0"/>
            <a:r>
              <a:rPr lang="ru-RU" dirty="0" smtClean="0"/>
              <a:t>2) 10 Н/м</a:t>
            </a:r>
          </a:p>
          <a:p>
            <a:pPr hangingPunct="0"/>
            <a:r>
              <a:rPr lang="ru-RU" dirty="0" smtClean="0"/>
              <a:t>3) 20 Н/м</a:t>
            </a:r>
          </a:p>
          <a:p>
            <a:pPr hangingPunct="0"/>
            <a:r>
              <a:rPr lang="ru-RU" dirty="0" smtClean="0"/>
              <a:t>4) 100 Н/м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142852"/>
            <a:ext cx="5091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Решим задачу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500694" y="2643182"/>
          <a:ext cx="3238929" cy="1785950"/>
        </p:xfrm>
        <a:graphic>
          <a:graphicData uri="http://schemas.openxmlformats.org/presentationml/2006/ole">
            <p:oleObj spid="_x0000_s30722" name="Picture" r:id="rId3" imgW="2045880" imgH="1130760" progId="Word.Picture.8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Пружина изменила свою длину на 6 см, когда к ней подвесили груз массой 4 кг. На сколько бы она изменила свою длину под действием груза массой 6 кг?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214290"/>
            <a:ext cx="5091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Решим задачу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Сегодня мы выясним, как много различных сил в окружающем нас мире, и подробно остановимся на  законах и природе силы упругости.</a:t>
            </a:r>
          </a:p>
          <a:p>
            <a:r>
              <a:rPr lang="ru-RU" dirty="0" smtClean="0"/>
              <a:t>Дадим  определение силе упругости. </a:t>
            </a:r>
          </a:p>
          <a:p>
            <a:r>
              <a:rPr lang="ru-RU" dirty="0" smtClean="0"/>
              <a:t>Когда она возникает?</a:t>
            </a:r>
          </a:p>
          <a:p>
            <a:r>
              <a:rPr lang="ru-RU" dirty="0" smtClean="0"/>
              <a:t>Какое значение она имеет для человека?</a:t>
            </a:r>
          </a:p>
          <a:p>
            <a:r>
              <a:rPr lang="ru-RU" dirty="0" smtClean="0"/>
              <a:t>Часто ли мы встречаемся в жизни с проявлениями силы упругости?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Вы поймёте, что наблюдали неоднократно действие этой силы, пользовались приборами, устройство которых основано на действии силы упругости.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214290"/>
            <a:ext cx="4040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Цели урока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Что нового вы узнали на уроке?</a:t>
            </a:r>
          </a:p>
          <a:p>
            <a:r>
              <a:rPr lang="ru-RU" sz="4400" dirty="0" smtClean="0"/>
              <a:t> Что было наиболее интересным?</a:t>
            </a:r>
            <a:r>
              <a:rPr lang="ru-RU" sz="4400" b="1" dirty="0" smtClean="0"/>
              <a:t> </a:t>
            </a:r>
            <a:endParaRPr lang="ru-RU" sz="4400" dirty="0" smtClean="0"/>
          </a:p>
          <a:p>
            <a:r>
              <a:rPr lang="ru-RU" sz="4400" dirty="0" smtClean="0"/>
              <a:t> Какой материал или действие вызвало особые затруднения?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14290"/>
            <a:ext cx="58268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Подведем итоги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060" dirty="0" smtClean="0"/>
              <a:t>Что называется силой?</a:t>
            </a:r>
          </a:p>
          <a:p>
            <a:r>
              <a:rPr lang="ru-RU" sz="3060" dirty="0" smtClean="0"/>
              <a:t>Чем характеризуется сила?</a:t>
            </a:r>
          </a:p>
          <a:p>
            <a:r>
              <a:rPr lang="ru-RU" sz="3060" dirty="0" smtClean="0"/>
              <a:t>Какие силы вы уже знаете?</a:t>
            </a:r>
          </a:p>
          <a:p>
            <a:r>
              <a:rPr lang="ru-RU" sz="3060" dirty="0" smtClean="0"/>
              <a:t>Какова природа этих сил?</a:t>
            </a:r>
          </a:p>
          <a:p>
            <a:r>
              <a:rPr lang="ru-RU" sz="3060" dirty="0" smtClean="0"/>
              <a:t>Что вы знаете о строении вещества?</a:t>
            </a:r>
            <a:endParaRPr lang="ru-RU" sz="306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214290"/>
            <a:ext cx="36850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повторим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42852"/>
            <a:ext cx="75724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Когда начинает </a:t>
            </a:r>
          </a:p>
          <a:p>
            <a:pPr marL="914400" indent="-914400"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действовать сила?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5" name="Содержимое 14" descr="66382_big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825752" y="1858961"/>
            <a:ext cx="5532330" cy="3684127"/>
          </a:xfrm>
        </p:spPr>
      </p:pic>
      <p:pic>
        <p:nvPicPr>
          <p:cNvPr id="11" name="Содержимое 6" descr="155044-y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4000504"/>
            <a:ext cx="3071835" cy="2303877"/>
          </a:xfrm>
          <a:prstGeom prst="rect">
            <a:avLst/>
          </a:prstGeom>
        </p:spPr>
      </p:pic>
      <p:pic>
        <p:nvPicPr>
          <p:cNvPr id="14" name="Рисунок 13" descr="album_picph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570" y="4000504"/>
            <a:ext cx="3143272" cy="2357454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Что нужно сделать, что бы в пружине или в резинке начала действовать сила упругости?</a:t>
            </a:r>
          </a:p>
          <a:p>
            <a:r>
              <a:rPr lang="ru-RU" dirty="0" smtClean="0"/>
              <a:t>Что меняется у пружины при растяжении?</a:t>
            </a:r>
          </a:p>
          <a:p>
            <a:r>
              <a:rPr lang="ru-RU" dirty="0" smtClean="0"/>
              <a:t>Сжимаем бутылку с водой. Начинает ли действовать сила упругости?</a:t>
            </a:r>
          </a:p>
          <a:p>
            <a:r>
              <a:rPr lang="ru-RU" dirty="0" smtClean="0"/>
              <a:t>Что нужно сделать, чтобы в мяче возникла сила упругости?</a:t>
            </a:r>
          </a:p>
          <a:p>
            <a:r>
              <a:rPr lang="ru-RU" dirty="0" smtClean="0"/>
              <a:t>Что меняется у мяча?</a:t>
            </a:r>
          </a:p>
          <a:p>
            <a:r>
              <a:rPr lang="ru-RU" dirty="0" smtClean="0"/>
              <a:t>Что нужно сделать с телом чтобы начала действовать сила упругости?</a:t>
            </a:r>
          </a:p>
          <a:p>
            <a:r>
              <a:rPr lang="ru-RU" dirty="0" smtClean="0"/>
              <a:t>Как одним словом называется изменение формы и объёма?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214290"/>
            <a:ext cx="72810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Ответьте на вопросы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Сила упругости возникает только при деформации тел.</a:t>
            </a:r>
          </a:p>
          <a:p>
            <a:r>
              <a:rPr lang="ru-RU" sz="3600" dirty="0" smtClean="0"/>
              <a:t>Деформация это изменение формы и объёма тела. </a:t>
            </a:r>
          </a:p>
          <a:p>
            <a:r>
              <a:rPr lang="ru-RU" sz="3600" dirty="0" smtClean="0"/>
              <a:t>Силы упругости возникают всегда при попытке изменить форму и объём твердого тела, при изменении объём жидкости, сжатии газа.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57488" y="214290"/>
            <a:ext cx="3384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запишем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Пластичные - остаются после прекращения действия внешних сил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14290"/>
            <a:ext cx="7550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Деформации бывают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Рисунок 6" descr="ba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2285992"/>
            <a:ext cx="4010025" cy="3771900"/>
          </a:xfrm>
          <a:prstGeom prst="rect">
            <a:avLst/>
          </a:prstGeom>
        </p:spPr>
      </p:pic>
      <p:pic>
        <p:nvPicPr>
          <p:cNvPr id="8" name="Рисунок 7" descr="album_picph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3286124"/>
            <a:ext cx="3143272" cy="235745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Упругие - исчезают после прекращения действия внешних сил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14290"/>
            <a:ext cx="75508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Деформации бывают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 descr="800px-Trampol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357430"/>
            <a:ext cx="4064000" cy="2961640"/>
          </a:xfrm>
          <a:prstGeom prst="rect">
            <a:avLst/>
          </a:prstGeom>
        </p:spPr>
      </p:pic>
      <p:pic>
        <p:nvPicPr>
          <p:cNvPr id="6" name="Содержимое 6" descr="155044-y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0694" y="4000504"/>
            <a:ext cx="3071835" cy="230387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Растяжение резинки</a:t>
            </a:r>
          </a:p>
          <a:p>
            <a:r>
              <a:rPr lang="ru-RU" dirty="0" smtClean="0"/>
              <a:t>Разрыв ткани</a:t>
            </a:r>
          </a:p>
          <a:p>
            <a:r>
              <a:rPr lang="ru-RU" dirty="0" smtClean="0"/>
              <a:t>Растяжение пружины</a:t>
            </a:r>
          </a:p>
          <a:p>
            <a:r>
              <a:rPr lang="ru-RU" dirty="0" smtClean="0"/>
              <a:t>Натяжение нити в швейной машине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14290"/>
            <a:ext cx="878214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 какому виду деформации</a:t>
            </a:r>
          </a:p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относится</a:t>
            </a:r>
            <a:endParaRPr lang="ru-RU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300</TotalTime>
  <Words>473</Words>
  <Application>Microsoft Office PowerPoint</Application>
  <PresentationFormat>Экран (4:3)</PresentationFormat>
  <Paragraphs>88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Начальная</vt:lpstr>
      <vt:lpstr>Picture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Про закон Гука в стихах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123</cp:lastModifiedBy>
  <cp:revision>27</cp:revision>
  <dcterms:created xsi:type="dcterms:W3CDTF">2011-11-06T11:02:52Z</dcterms:created>
  <dcterms:modified xsi:type="dcterms:W3CDTF">2013-10-07T07:22:20Z</dcterms:modified>
</cp:coreProperties>
</file>