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825A7-B25C-47AA-B617-1F6EC5B40CB2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057A5-DF2B-4385-8201-BC9FE8629E1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714357"/>
            <a:ext cx="8643966" cy="207170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Медицинские осмотры (обследования) работников торговли. </a:t>
            </a:r>
            <a:r>
              <a:rPr lang="ru-RU" b="1" dirty="0" smtClean="0"/>
              <a:t>Медицинские </a:t>
            </a:r>
            <a:r>
              <a:rPr lang="ru-RU" b="1" dirty="0"/>
              <a:t>книжки.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3314" name="Picture 2" descr="http://avinon-medic.com/wp-content/uploads/2013/10/osmotr_im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643182"/>
            <a:ext cx="5305425" cy="3976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8786842" cy="6126163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 соответствии с Постановлением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1228 обязанность по прохождению предварительных и периодических медицинских осмотров установлена для следующих категорий работников организаций торговли: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работники предприятий торговли продовольственными товарами и изделиями, предназначенными для контакта с продуктами питания и водой, продовольственных оптовых рынков;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работники торговли промышленными товарами для детей, парфюмерно-косметическими изделиями;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 работники торговли промышленными товарами, в том числе вещевых рынков;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 работники предприятий общественного питания, буфетов, киосков, пищеблоков всех учреждений и организаций;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работники предприятий пищевых отраслей промышленности, баз и складов для хранения и реализации продовольственных товаров;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 работники транспортных предприятий и частные лица, занятые перевозкой продовольственных товаров на всех видах транспорта (автомобильный, железнодорожный, авиа, речной, морской).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28"/>
            <a:ext cx="8858280" cy="584043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Постановлением </a:t>
            </a:r>
            <a:r>
              <a:rPr lang="ru-RU" dirty="0"/>
              <a:t>№1228 Правительства РФ утвержден «Перечень и кратность прохождения обязательных предварительных при поступлении на работу и периодических медицинских осмотров работников» в соответствии, с которым предварительный (при поступлении на работу), медицинский осмотр представляет собой:</a:t>
            </a:r>
          </a:p>
          <a:p>
            <a:pPr lvl="0"/>
            <a:r>
              <a:rPr lang="ru-RU" dirty="0"/>
              <a:t>осмотр терапевтом;</a:t>
            </a:r>
          </a:p>
          <a:p>
            <a:pPr lvl="0"/>
            <a:r>
              <a:rPr lang="ru-RU" dirty="0"/>
              <a:t> осмотр </a:t>
            </a:r>
            <a:r>
              <a:rPr lang="ru-RU" dirty="0" err="1"/>
              <a:t>дерматовенерологом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исследование крови на сифилис;</a:t>
            </a:r>
          </a:p>
          <a:p>
            <a:pPr lvl="0"/>
            <a:r>
              <a:rPr lang="ru-RU" dirty="0"/>
              <a:t> </a:t>
            </a:r>
            <a:r>
              <a:rPr lang="ru-RU" dirty="0" err="1"/>
              <a:t>бактериоскопическое</a:t>
            </a:r>
            <a:r>
              <a:rPr lang="ru-RU" dirty="0"/>
              <a:t> исследование на гонорею и трихомониаз;</a:t>
            </a:r>
          </a:p>
          <a:p>
            <a:pPr lvl="0"/>
            <a:r>
              <a:rPr lang="ru-RU" dirty="0"/>
              <a:t>флюорографическое обследование органов грудной клетки;</a:t>
            </a:r>
          </a:p>
          <a:p>
            <a:pPr lvl="0"/>
            <a:r>
              <a:rPr lang="ru-RU" dirty="0"/>
              <a:t> обследование на кишечную группу инфекций (за исключением работников организаций торговли промышленными товарами).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357166"/>
            <a:ext cx="8858280" cy="57689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000" i="1" u="sng" dirty="0">
                <a:latin typeface="Times New Roman" pitchFamily="18" charset="0"/>
                <a:cs typeface="Times New Roman" pitchFamily="18" charset="0"/>
              </a:rPr>
              <a:t>Периодические медицинские осмотры представляют собой:</a:t>
            </a:r>
          </a:p>
          <a:p>
            <a:pPr lvl="0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осмотр терапевтом (один раз в год);</a:t>
            </a:r>
          </a:p>
          <a:p>
            <a:pPr lvl="0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флюорографическое обследование органов грудной клетки (один раз в год).</a:t>
            </a:r>
          </a:p>
          <a:p>
            <a:pPr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000" i="1" u="sng" dirty="0">
                <a:latin typeface="Times New Roman" pitchFamily="18" charset="0"/>
                <a:cs typeface="Times New Roman" pitchFamily="18" charset="0"/>
              </a:rPr>
              <a:t>ля работников торговли промышленными товарами один раз в год, для всех остальных - два раза в год:</a:t>
            </a:r>
          </a:p>
          <a:p>
            <a:pPr lvl="0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осмотр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дерматовенерологом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исследование крови на сифилис;</a:t>
            </a:r>
          </a:p>
          <a:p>
            <a:pPr lvl="0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бактериоскопическое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исследование на гонорею и трихомониаз.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42918"/>
            <a:ext cx="8858280" cy="548324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Данные о прохождении медицинских осмотров вносятся в личные медицинские книжки работников и подлежат учету лечебно-профилактическими организациями государственной и муниципальной систем здравоохранения, а также органами, осуществляющими государственный санитарно-эпидемиологический надзор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(на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основании части 5 статьи 34 Федерального закона 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52-ФЗ)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Медицинские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книжки хранятся у работодателя или непосредственно у работника (например, у продавца мелкорозничной точки). Приобретается медицинская книжка в Центрах гигиены и эпидемиологии. </a:t>
            </a:r>
          </a:p>
          <a:p>
            <a:pPr>
              <a:buNone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 Составить опорный конспект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244334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olga.venediktova.75@mail.ru</a:t>
            </a:r>
          </a:p>
        </p:txBody>
      </p:sp>
    </p:spTree>
    <p:extLst>
      <p:ext uri="{BB962C8B-B14F-4D97-AF65-F5344CB8AC3E}">
        <p14:creationId xmlns:p14="http://schemas.microsoft.com/office/powerpoint/2010/main" val="3223407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gazeta-sb.ru/media/cache/88/22/50/c6/882250c66166304be77bc7b7d225aed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0"/>
            <a:ext cx="4357718" cy="2857480"/>
          </a:xfrm>
          <a:prstGeom prst="rect">
            <a:avLst/>
          </a:prstGeom>
          <a:noFill/>
        </p:spPr>
      </p:pic>
      <p:pic>
        <p:nvPicPr>
          <p:cNvPr id="17412" name="Picture 4" descr="http://4put.ru/pictures/max/342/105330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00174"/>
            <a:ext cx="5000628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0" y="428604"/>
            <a:ext cx="8858280" cy="5697559"/>
          </a:xfrm>
        </p:spPr>
        <p:txBody>
          <a:bodyPr/>
          <a:lstStyle/>
          <a:p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Медицинский осмотр 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это лечебно-профилактическое мероприятие, проводимое в целях выявления каких-либо нарушений в состоянии здоровья работника, а также в целях охраны здоровья населения и предупреждения возникновения и распространения заболеваний.</a:t>
            </a:r>
          </a:p>
          <a:p>
            <a:endParaRPr lang="ru-RU" dirty="0"/>
          </a:p>
        </p:txBody>
      </p:sp>
      <p:pic>
        <p:nvPicPr>
          <p:cNvPr id="2050" name="Picture 2" descr="https://im1-tub-ru.yandex.net/i?id=d99f8f866df4e5b87f1080e14c62fcbe&amp;n=33&amp;h=190&amp;w=2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071918"/>
            <a:ext cx="4000528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357166"/>
            <a:ext cx="8786842" cy="5768997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соответствии с частью 2 статьи 213 Трудового кодекса Российской Федерации (ТК РФ) в целях охраны здоровья населения, предупреждения возникновения и распространения заболеваний работники организаций пищевой промышленности, общественного питания и торговли, проходят: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-обязательные, предварительные (при поступлении на работу) медицинские осмотры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периодические (для лиц в возрасте до 21 года - ежегодные) медицинские осмотры (обследования).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0" y="785794"/>
            <a:ext cx="8501090" cy="534036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заключении трудового договора  лица, не достигшие возраста восемнадцати лет,  также проходят  на основании статья 69 ТК РФ обязательный  предварительный медицинский осмотр (обследование)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0" y="785794"/>
            <a:ext cx="8786842" cy="5340369"/>
          </a:xfrm>
        </p:spPr>
        <p:txBody>
          <a:bodyPr/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Медицинские осмотры (обследования) проводятся на платной основе и осуществляются за счет средств работодателя (часть 3 статьи 213 ТК РФ, статьи 212 ТК РФ, 266 ТК РФ).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357166"/>
            <a:ext cx="8643966" cy="5768997"/>
          </a:xfrm>
        </p:spPr>
        <p:txBody>
          <a:bodyPr>
            <a:normAutofit fontScale="85000" lnSpcReduction="20000"/>
          </a:bodyPr>
          <a:lstStyle/>
          <a:p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едицинский осмотр при поступлении на работу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проводится в целях решения вопроса о соответствии состояния здоровья работника поручаемой ему работе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Положительный результат прохождения предварительного медицинского осмотра лицом, поступающим на работу, это своего рода условие поступления на работу в организацию торговли.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Работодатель  оформляет трудовые отношения только после получения медицинского заключения, в противное случае если результат прохождения медицинского обследования будет неудовлетворительным, работодателю придется расторгнуть трудовой договор с работником по пункту 2 части 1 статьи 84 ТК РФ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Периодический 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медицинский осмотр осуществляться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в период трудовой деятельности.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28"/>
            <a:ext cx="8929718" cy="635798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Прохождение медицинского осмотра это не только обязанность, но одновременно и право работника (статья 219 ТК РФ). Например, работник имеет право на прохождение внеочередного медицинского осмотра, в период прохождения которого за ним также сохраняется место работы (должность) и средний заработок.</a:t>
            </a:r>
          </a:p>
          <a:p>
            <a:pPr lvl="0"/>
            <a:r>
              <a:rPr lang="ru-RU" dirty="0"/>
              <a:t>Работника не прошедшего в установленном порядке обязательный медицинский осмотр (обследование) работодатель обязан отстранить от работы (статьи 76, 212 ТК РФ).</a:t>
            </a:r>
          </a:p>
          <a:p>
            <a:pPr lvl="0"/>
            <a:r>
              <a:rPr lang="ru-RU" dirty="0"/>
              <a:t>На время прохождения медицинского осмотра (обследования) за работником, сохраняется место работы (должности) и средний заработок по месту работы (статьи 185, 212 ТК РФ), то есть работник не может быть уволен или переведен на другую работу либо должность в период прохождения медицинского осмотра.</a:t>
            </a:r>
          </a:p>
          <a:p>
            <a:pPr lvl="0"/>
            <a:r>
              <a:rPr lang="ru-RU" b="1" i="1" dirty="0"/>
              <a:t>На основании части 7 статьи 70 ТК РФ время прохождения медицинского осмотра при поступлении на работу не засчитывается в период прохождения испытательного срока.</a:t>
            </a:r>
            <a:endParaRPr lang="ru-RU" dirty="0"/>
          </a:p>
          <a:p>
            <a:pPr lvl="0"/>
            <a:r>
              <a:rPr lang="ru-RU" dirty="0"/>
              <a:t>Направление работника на периодический осмотр оформляется приказом (распоряжением) работодателя.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357166"/>
            <a:ext cx="8786842" cy="5768997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Срок прохождения медицинского осмотра может быть продлен, в случае если работник не может пройти осмотр не по своей вине (например, в случае временной нетрудоспособности). В таком случае работнику производится оплата за все время отстранения от работы как за простой.</a:t>
            </a:r>
          </a:p>
          <a:p>
            <a:pPr lvl="0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 случае если работник не проходит медицинский осмотр по своей вине (отказ от прохождения осмотра), работодатель издает приказ об отстранении такого работника от работы и вправе применить к нему дисциплинарное взыскание. (Отстранение от работы осуществляется на основании пункта 3 части 1 статьи 76 ТК РФ, а согласно части 3 статьи 76 ТК РФ в период отстранения от работы заработная плата работнику не начисляется.)</a:t>
            </a:r>
          </a:p>
          <a:p>
            <a:pPr lvl="0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Если работник повторно не исполняет свою обязанность по прохождению медицинского осмотра, то он может быть уволен по пункту 5 части 1 статьи 81 ТК РФ за неоднократное неисполнение без уважительных причин трудовых обязанностей, если работник имеет дисциплинарное взыскание.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28"/>
            <a:ext cx="8786842" cy="584043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  Не 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допускаются к работам,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при выполнении которых осуществляются непосредственные контакты с пищевыми продуктами, материалами и изделиями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больные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инфекционными заболеваниями,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лица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 подозрением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 инфекционные заболевания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контактировавшие с больными инфекционными заболеваниями,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являющиеся носителями возбудителей инфекционных заболеваний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работники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не прошедшие гигиенического обучения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(часть 2 статьи 23 Федерального закона №29-ФЗ).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Медицинские осмотры (обследования) работников торговли</Template>
  <TotalTime>94</TotalTime>
  <Words>818</Words>
  <Application>Microsoft Office PowerPoint</Application>
  <PresentationFormat>Экран (4:3)</PresentationFormat>
  <Paragraphs>54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Медицинские осмотры (обследования) работников торговли. Медицинские книжки.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Медицинские осмотры (обследования) работников торговли. Медицинские книжки. </dc:title>
  <dc:creator>Венедиктова</dc:creator>
  <cp:lastModifiedBy>Венедиктова</cp:lastModifiedBy>
  <cp:revision>3</cp:revision>
  <dcterms:created xsi:type="dcterms:W3CDTF">2021-04-05T10:24:18Z</dcterms:created>
  <dcterms:modified xsi:type="dcterms:W3CDTF">2022-02-04T09:50:32Z</dcterms:modified>
</cp:coreProperties>
</file>